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89" r:id="rId5"/>
    <p:sldId id="290" r:id="rId6"/>
    <p:sldId id="291" r:id="rId7"/>
    <p:sldId id="292" r:id="rId8"/>
    <p:sldId id="293" r:id="rId9"/>
    <p:sldId id="303" r:id="rId10"/>
    <p:sldId id="294" r:id="rId11"/>
    <p:sldId id="295" r:id="rId12"/>
    <p:sldId id="259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5" r:id="rId21"/>
    <p:sldId id="306" r:id="rId22"/>
    <p:sldId id="307" r:id="rId23"/>
    <p:sldId id="308" r:id="rId24"/>
    <p:sldId id="288" r:id="rId25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F4F2AC"/>
    <a:srgbClr val="FFFF00"/>
    <a:srgbClr val="FF0000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2" autoAdjust="0"/>
    <p:restoredTop sz="94653" autoAdjust="0"/>
  </p:normalViewPr>
  <p:slideViewPr>
    <p:cSldViewPr snapToGrid="0">
      <p:cViewPr>
        <p:scale>
          <a:sx n="100" d="100"/>
          <a:sy n="100" d="100"/>
        </p:scale>
        <p:origin x="-72" y="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 smtClean="0"/>
              <a:t>Textmasterformate durch Klicken bearbeiten</a:t>
            </a:r>
          </a:p>
          <a:p>
            <a:pPr lvl="1"/>
            <a:r>
              <a:rPr lang="de-CH" noProof="0" smtClean="0"/>
              <a:t>Zweite Ebene</a:t>
            </a:r>
          </a:p>
          <a:p>
            <a:pPr lvl="2"/>
            <a:r>
              <a:rPr lang="de-CH" noProof="0" smtClean="0"/>
              <a:t>Dritte Ebene</a:t>
            </a:r>
          </a:p>
          <a:p>
            <a:pPr lvl="3"/>
            <a:r>
              <a:rPr lang="de-CH" noProof="0" smtClean="0"/>
              <a:t>Vierte Ebene</a:t>
            </a:r>
          </a:p>
          <a:p>
            <a:pPr lvl="4"/>
            <a:r>
              <a:rPr lang="de-CH" noProof="0" smtClean="0"/>
              <a:t>Fünfte Ebene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5F98B20-6118-423C-837A-045A418CDD6E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71679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F583AA-29CC-455A-89C9-F1F54F3963D8}" type="slidenum">
              <a:rPr lang="de-CH" sz="1200" smtClean="0"/>
              <a:pPr eaLnBrk="1" hangingPunct="1"/>
              <a:t>1</a:t>
            </a:fld>
            <a:endParaRPr lang="de-CH" sz="120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20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21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22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23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12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13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14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15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16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17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18</a:t>
            </a:fld>
            <a:endParaRPr lang="de-CH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14E41-0D6D-420C-9167-BBF6A97BDA49}" type="slidenum">
              <a:rPr lang="de-CH" sz="1200" smtClean="0"/>
              <a:pPr eaLnBrk="1" hangingPunct="1"/>
              <a:t>19</a:t>
            </a:fld>
            <a:endParaRPr lang="de-CH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87436-92AB-4E64-BB1C-40CBC7CD32FE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359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C0E09-9520-46CA-8936-4718B81E6455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3650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0D414-8EAB-4F42-AE21-9BC65F25BAF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46602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086DC2-80F6-4F7D-BC1F-ECC2F497C35D}" type="slidenum">
              <a:rPr lang="de-CH" smtClean="0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35271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F28D3-627C-4933-9B7A-F02E6A56A873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01702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DA13A-276B-415D-A8FC-2FC9AB8FB134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479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5C001-A6F6-40C1-A8A2-100C3F1BBF59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5007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6D30A-55AC-438C-AE3A-ABD608A9B4A8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79542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8C84-F093-4A8C-85EE-01A0FA132975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5111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B3C60-0041-49F4-A52E-ECD91915A332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349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FB841-6796-4D09-B448-9E51EAF6E8CC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71272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CH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02560-4DE0-45BC-B134-A04FD665A5E4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985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6078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__PcClub\GPT 20130624\voug_hintergrund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746125"/>
            <a:ext cx="76438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9975" y="1655763"/>
            <a:ext cx="76438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Ebenes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4086DC2-80F6-4F7D-BC1F-ECC2F497C35D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ime-expert.com/articles/b16/images/normal_win7_boot_process.pn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omas-krenn.com/de/wikiDE/images/5/5a/Windows-uefi-default-partitions.pn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33450" y="2160588"/>
            <a:ext cx="7823200" cy="1390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de-CH" sz="4000" b="1" dirty="0" smtClean="0">
                <a:solidFill>
                  <a:srgbClr val="0033CC"/>
                </a:solidFill>
              </a:rPr>
              <a:t>MBR </a:t>
            </a:r>
            <a:r>
              <a:rPr lang="de-CH" sz="4000" b="1" dirty="0" err="1" smtClean="0">
                <a:solidFill>
                  <a:srgbClr val="0033CC"/>
                </a:solidFill>
              </a:rPr>
              <a:t>vs</a:t>
            </a:r>
            <a:r>
              <a:rPr lang="de-CH" sz="4000" b="1" dirty="0" smtClean="0">
                <a:solidFill>
                  <a:srgbClr val="0033CC"/>
                </a:solidFill>
              </a:rPr>
              <a:t> GPT </a:t>
            </a:r>
          </a:p>
          <a:p>
            <a:pPr eaLnBrk="1" hangingPunct="1">
              <a:buFont typeface="Wingdings" pitchFamily="2" charset="2"/>
              <a:buNone/>
            </a:pPr>
            <a:r>
              <a:rPr lang="de-CH" sz="4000" b="1" dirty="0" smtClean="0">
                <a:solidFill>
                  <a:srgbClr val="0033CC"/>
                </a:solidFill>
              </a:rPr>
              <a:t>Windows Bootsequenz</a:t>
            </a:r>
            <a:endParaRPr lang="de-CH" dirty="0" smtClean="0"/>
          </a:p>
        </p:txBody>
      </p:sp>
      <p:pic>
        <p:nvPicPr>
          <p:cNvPr id="2051" name="Picture 6" descr="DeepBlue_transpar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65" y="3918855"/>
            <a:ext cx="25019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>
          <a:xfrm>
            <a:off x="1009052" y="964462"/>
            <a:ext cx="7643812" cy="1098254"/>
          </a:xfrm>
        </p:spPr>
        <p:txBody>
          <a:bodyPr/>
          <a:lstStyle/>
          <a:p>
            <a:pPr eaLnBrk="1" hangingPunct="1"/>
            <a:r>
              <a:rPr lang="de-CH" dirty="0" smtClean="0"/>
              <a:t>Extended </a:t>
            </a:r>
            <a:br>
              <a:rPr lang="de-CH" dirty="0" smtClean="0"/>
            </a:br>
            <a:r>
              <a:rPr lang="de-CH" dirty="0" smtClean="0"/>
              <a:t>Partition</a:t>
            </a:r>
          </a:p>
        </p:txBody>
      </p:sp>
      <p:pic>
        <p:nvPicPr>
          <p:cNvPr id="5" name="Grafik 4" descr="Cc976786.FNCB_03(en-us,TechNet.10)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679" y="1006638"/>
            <a:ext cx="4937760" cy="48234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751486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File:GUID Partition Table Scheme.sv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298" y="988473"/>
            <a:ext cx="3810000" cy="52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GPT Format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881" y="1180214"/>
            <a:ext cx="3078480" cy="5135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027945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de-CH" sz="1800" b="1" dirty="0" smtClean="0"/>
              <a:t>Vorteile der GPT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GPT benutzt zur Adressierung 64-bit Werte (Logical Block </a:t>
            </a:r>
            <a:r>
              <a:rPr lang="de-CH" sz="1600" dirty="0" err="1"/>
              <a:t>Adresses</a:t>
            </a:r>
            <a:r>
              <a:rPr lang="de-CH" sz="1600" dirty="0"/>
              <a:t> (LBA)), womit bis zu 9,4 </a:t>
            </a:r>
            <a:r>
              <a:rPr lang="de-CH" sz="1600" dirty="0" err="1"/>
              <a:t>Zettabyte</a:t>
            </a:r>
            <a:r>
              <a:rPr lang="de-CH" sz="1600" dirty="0"/>
              <a:t> adressiert werden </a:t>
            </a:r>
            <a:r>
              <a:rPr lang="de-CH" sz="1600" dirty="0" smtClean="0"/>
              <a:t>können.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Unterstützung von mehreren Partitionen - bei den meisten Konfiguration 128. Für MBR-Partitionen ist die Anzahl an </a:t>
            </a:r>
            <a:r>
              <a:rPr lang="de-CH" sz="1600" dirty="0" smtClean="0"/>
              <a:t>primären Partitionen </a:t>
            </a:r>
            <a:r>
              <a:rPr lang="de-CH" sz="1600" dirty="0"/>
              <a:t>auf 4 limitiert. </a:t>
            </a:r>
            <a:endParaRPr lang="de-CH" sz="1600" dirty="0" smtClean="0"/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Bereitstellung eines Primären und eines Backup GUID Partition Table (GPT) Headers. Durch diesen Mechanismus, als auch durch die unten genannten CRC-Checksummen, wird die Sicherheit der Partitions-Metadaten erhöht. </a:t>
            </a:r>
            <a:r>
              <a:rPr lang="de-CH" sz="1600" dirty="0" err="1"/>
              <a:t>z</a:t>
            </a:r>
            <a:r>
              <a:rPr lang="de-CH" sz="1600" dirty="0" err="1" smtClean="0"/>
              <a:t>B</a:t>
            </a:r>
            <a:r>
              <a:rPr lang="de-CH" sz="1600" dirty="0"/>
              <a:t>. kann beim versehentlichen Löschen des GPT Headers zu Beginn des Devices noch auf den Backup GPT Header zurückgegriffen werden. </a:t>
            </a:r>
            <a:endParaRPr lang="de-CH" sz="1600" dirty="0" smtClean="0"/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Verwendung eines </a:t>
            </a:r>
            <a:r>
              <a:rPr lang="de-CH" sz="1600" dirty="0" err="1"/>
              <a:t>Protective</a:t>
            </a:r>
            <a:r>
              <a:rPr lang="de-CH" sz="1600" dirty="0"/>
              <a:t> MBR an der LBA 0 zur Gewährleistung der Abwärtskompatibilität für Werkzeuge, die nicht mit GPT umgehen können</a:t>
            </a:r>
            <a:r>
              <a:rPr lang="de-CH" sz="1600" dirty="0" smtClean="0"/>
              <a:t>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Einsatz von CRC32 Checksummen zur Gewährleistung der Integrität der GPT Header. Durch die Checksummen kann z.B. erkannt werden, wenn durch fehlerhafte Sektoren der Bereich des GPT Headers beschädigt wird. </a:t>
            </a:r>
            <a:endParaRPr lang="de-CH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 smtClean="0"/>
              <a:t>Verwendung </a:t>
            </a:r>
            <a:r>
              <a:rPr lang="de-CH" sz="1600" dirty="0"/>
              <a:t>von GUIDs, um Partitionen eindeutig zu identifizieren, und Type GUIDs für die Kennzeichnung des Zwecks der Partition</a:t>
            </a:r>
            <a:r>
              <a:rPr lang="de-CH" sz="1600" dirty="0" smtClean="0"/>
              <a:t>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Jede Partition kann zusätzlich einen 36-Zeichen langen, lesbaren Namen </a:t>
            </a:r>
            <a:r>
              <a:rPr lang="de-CH" sz="1600" dirty="0" smtClean="0"/>
              <a:t>erhalten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de-CH" sz="1600" dirty="0"/>
          </a:p>
          <a:p>
            <a:pPr eaLnBrk="1" hangingPunct="1">
              <a:buFont typeface="Arial" pitchFamily="34" charset="0"/>
              <a:buNone/>
              <a:defRPr/>
            </a:pPr>
            <a:r>
              <a:rPr lang="de-CH" sz="1800" b="1" dirty="0"/>
              <a:t>Nachteile der GPT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de-CH" sz="1600" dirty="0"/>
              <a:t>Die Nachteile bzw. Probleme der GPT beziehen sich vor allem auf das Thema Kompatibilität. Ältere Betriebssysteme wie z.B. Windows XP 32-bit können mit der GPT nicht umgehen. Etwas kniffelig wird es des Weiteren bei der Einrichtung eines Dual-Boot-Systems mit Windows unter UEFI und einem Linux, welches im BIOS-Modus starten soll.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de-CH" sz="1600" dirty="0" smtClean="0"/>
          </a:p>
          <a:p>
            <a:pPr eaLnBrk="1" hangingPunct="1">
              <a:buFont typeface="Arial" pitchFamily="34" charset="0"/>
              <a:buChar char="•"/>
              <a:defRPr/>
            </a:pPr>
            <a:endParaRPr lang="de-CH" sz="1600" dirty="0" smtClean="0"/>
          </a:p>
        </p:txBody>
      </p:sp>
    </p:spTree>
    <p:extLst>
      <p:ext uri="{BB962C8B-B14F-4D97-AF65-F5344CB8AC3E}">
        <p14:creationId xmlns:p14="http://schemas.microsoft.com/office/powerpoint/2010/main" val="1712546145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de-CH" sz="1800" b="1" dirty="0" smtClean="0"/>
              <a:t>Betriebssystem-Unterstützung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de-CH" sz="1800" b="1" dirty="0"/>
          </a:p>
          <a:p>
            <a:pPr eaLnBrk="1" hangingPunct="1">
              <a:buFont typeface="Arial" pitchFamily="34" charset="0"/>
              <a:buNone/>
              <a:defRPr/>
            </a:pPr>
            <a:endParaRPr lang="de-CH" sz="1800" b="1" dirty="0" smtClean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576048"/>
              </p:ext>
            </p:extLst>
          </p:nvPr>
        </p:nvGraphicFramePr>
        <p:xfrm>
          <a:off x="1130187" y="1476579"/>
          <a:ext cx="7317128" cy="4532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5517"/>
                <a:gridCol w="1599503"/>
                <a:gridCol w="1862108"/>
              </a:tblGrid>
              <a:tr h="986049">
                <a:tc>
                  <a:txBody>
                    <a:bodyPr/>
                    <a:lstStyle/>
                    <a:p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solidFill>
                            <a:schemeClr val="tx1"/>
                          </a:solidFill>
                          <a:effectLst/>
                        </a:rPr>
                        <a:t>MBR Disk</a:t>
                      </a:r>
                      <a:endParaRPr lang="de-CH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GPT </a:t>
                      </a: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</a:rPr>
                        <a:t>Disk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Support für DOS, Windows </a:t>
                      </a: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</a:rPr>
                        <a:t>&lt; Vista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Nein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Support für </a:t>
                      </a: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</a:rPr>
                        <a:t>Partitionen</a:t>
                      </a:r>
                      <a:r>
                        <a:rPr lang="de-DE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de-DE" sz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&gt; 2TB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Nein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</a:rPr>
                        <a:t>Ja</a:t>
                      </a:r>
                      <a:endParaRPr lang="de-CH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Support als Data Disk in x86 Versionen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</a:rPr>
                        <a:t>Ja</a:t>
                      </a:r>
                      <a:endParaRPr lang="de-CH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Support als Data Disk in x64 Versionen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solidFill>
                            <a:schemeClr val="tx1"/>
                          </a:solidFill>
                          <a:effectLst/>
                        </a:rPr>
                        <a:t>Support als Boot Disk in x86 Versionen</a:t>
                      </a:r>
                      <a:endParaRPr lang="de-CH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Nein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solidFill>
                            <a:schemeClr val="tx1"/>
                          </a:solidFill>
                          <a:effectLst/>
                        </a:rPr>
                        <a:t>Support als Boot Disk in x64 Versionen</a:t>
                      </a:r>
                      <a:endParaRPr lang="de-CH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solidFill>
                            <a:schemeClr val="tx1"/>
                          </a:solidFill>
                          <a:effectLst/>
                        </a:rPr>
                        <a:t>Support für mehr als 4 primäre Partitionen</a:t>
                      </a:r>
                      <a:endParaRPr lang="de-CH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Nein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Ja, bis zu 128 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Booten im Bios-Modus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Ja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Nein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  <a:tr h="394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Booten im </a:t>
                      </a:r>
                      <a:r>
                        <a:rPr lang="de-DE" sz="1200" dirty="0" err="1">
                          <a:solidFill>
                            <a:schemeClr val="tx1"/>
                          </a:solidFill>
                          <a:effectLst/>
                        </a:rPr>
                        <a:t>uEFI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 Modus</a:t>
                      </a:r>
                      <a:endParaRPr lang="de-CH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Nein</a:t>
                      </a:r>
                      <a:endParaRPr lang="de-CH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</a:rPr>
                        <a:t>Ja</a:t>
                      </a:r>
                      <a:endParaRPr lang="de-CH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19050" marB="1905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54238" y="30353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82503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/>
              <a:t>Windows 7 Bootsequenz über Bios</a:t>
            </a:r>
            <a:r>
              <a:rPr lang="de-CH" sz="1800" b="1" dirty="0" smtClean="0"/>
              <a:t>:</a:t>
            </a:r>
            <a:br>
              <a:rPr lang="de-CH" sz="1800" b="1" dirty="0" smtClean="0"/>
            </a:br>
            <a:endParaRPr lang="de-CH" sz="1800" b="1" dirty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 smtClean="0"/>
              <a:t>1.	Wenn </a:t>
            </a:r>
            <a:r>
              <a:rPr lang="de-CH" sz="1600" dirty="0"/>
              <a:t>der PC eingeschaltet wird dann wird der Power-On-</a:t>
            </a:r>
            <a:r>
              <a:rPr lang="de-CH" sz="1600" dirty="0" err="1"/>
              <a:t>Selftest</a:t>
            </a:r>
            <a:r>
              <a:rPr lang="de-CH" sz="1600" dirty="0"/>
              <a:t> (POST) ausgeführt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2.	Das Bios liest den MBR der Boot-Disk und transferiert die Kontrolle an diesen. 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3.	Der MBR liest den </a:t>
            </a:r>
            <a:r>
              <a:rPr lang="de-CH" sz="1600" dirty="0" smtClean="0"/>
              <a:t>Bootsektor </a:t>
            </a:r>
            <a:r>
              <a:rPr lang="de-CH" sz="1600" dirty="0"/>
              <a:t>welcher den Code enthält um den Bootmanager zu starten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4.	Der </a:t>
            </a:r>
            <a:r>
              <a:rPr lang="de-CH" sz="1600" dirty="0" err="1"/>
              <a:t>Bootmgr</a:t>
            </a:r>
            <a:r>
              <a:rPr lang="de-CH" sz="1600" dirty="0"/>
              <a:t> liest den Inhalt des BCD und stellt das </a:t>
            </a:r>
            <a:r>
              <a:rPr lang="de-CH" sz="1600" dirty="0" err="1"/>
              <a:t>Bootmenu</a:t>
            </a:r>
            <a:r>
              <a:rPr lang="de-CH" sz="1600" dirty="0"/>
              <a:t> dar.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5.	%SYSTEMROOT%\system32\</a:t>
            </a:r>
            <a:r>
              <a:rPr lang="de-CH" sz="1600" dirty="0" err="1"/>
              <a:t>WinLoad</a:t>
            </a:r>
            <a:r>
              <a:rPr lang="de-CH" sz="1600" dirty="0"/>
              <a:t> wird gestartet.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6.	</a:t>
            </a:r>
            <a:r>
              <a:rPr lang="de-CH" sz="1600" dirty="0" err="1"/>
              <a:t>Winload</a:t>
            </a:r>
            <a:r>
              <a:rPr lang="de-CH" sz="1600" dirty="0"/>
              <a:t> startet dann Ntoskrnl.exe und Hal.dll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7.	Die Registrierungseinträge werden gelesen / geladen.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8.	Die Treiber werden geladen.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9.	Der Windows Sitzungsmanager Smss.exe wird gestartet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10.	Smss.exe startet nun Wininit.exe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11.	Wininit.exe startet dann Lsass.exe (</a:t>
            </a:r>
            <a:r>
              <a:rPr lang="de-CH" sz="1600" dirty="0" err="1"/>
              <a:t>Local</a:t>
            </a:r>
            <a:r>
              <a:rPr lang="de-CH" sz="1600" dirty="0"/>
              <a:t> Security Authority Subsystem) und Services.exe (die </a:t>
            </a:r>
            <a:r>
              <a:rPr lang="de-CH" sz="1600" dirty="0" err="1"/>
              <a:t>Diensteverwaltung</a:t>
            </a:r>
            <a:r>
              <a:rPr lang="de-CH" sz="1600" dirty="0"/>
              <a:t>)</a:t>
            </a:r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12.	Der Anmeldebildschirm wird angezeigt.</a:t>
            </a:r>
          </a:p>
          <a:p>
            <a:pPr marL="0" indent="0" eaLnBrk="1" hangingPunct="1">
              <a:buNone/>
              <a:defRPr/>
            </a:pPr>
            <a:endParaRPr lang="de-CH" sz="1600" dirty="0" smtClean="0"/>
          </a:p>
        </p:txBody>
      </p:sp>
    </p:spTree>
    <p:extLst>
      <p:ext uri="{BB962C8B-B14F-4D97-AF65-F5344CB8AC3E}">
        <p14:creationId xmlns:p14="http://schemas.microsoft.com/office/powerpoint/2010/main" val="386183650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Normal boot sequence of Windows 7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553" y="922551"/>
            <a:ext cx="4001135" cy="5775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915520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/>
              <a:t>Windows 7 </a:t>
            </a:r>
            <a:r>
              <a:rPr lang="de-CH" sz="1800" b="1" dirty="0" smtClean="0"/>
              <a:t>mit </a:t>
            </a:r>
            <a:r>
              <a:rPr lang="de-CH" sz="1800" b="1" dirty="0" err="1" smtClean="0"/>
              <a:t>uEFI</a:t>
            </a:r>
            <a:r>
              <a:rPr lang="de-CH" sz="1800" b="1" dirty="0" smtClean="0"/>
              <a:t>: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de-CH" sz="1800" b="1" dirty="0"/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Die folgenden Partition werden vom Windows-Installer im UEFI-Modus automatisch erstellt. </a:t>
            </a:r>
            <a:r>
              <a:rPr lang="de-CH" sz="1800" b="1" dirty="0" smtClean="0"/>
              <a:t/>
            </a:r>
            <a:br>
              <a:rPr lang="de-CH" sz="1800" b="1" dirty="0" smtClean="0"/>
            </a:br>
            <a:endParaRPr lang="de-CH" sz="1800" b="1" dirty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 smtClean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 smtClean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 smtClean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 smtClean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 smtClean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endParaRPr lang="de-CH" sz="1600" dirty="0" smtClean="0"/>
          </a:p>
          <a:p>
            <a:pPr marL="0" indent="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 smtClean="0"/>
              <a:t>Vom </a:t>
            </a:r>
            <a:r>
              <a:rPr lang="de-CH" sz="1600" dirty="0"/>
              <a:t>Windows-Installer werden automatisch folgende Dateien in der UEFI System Partition abgelegt: </a:t>
            </a:r>
            <a:endParaRPr lang="de-CH" sz="1600" dirty="0" smtClean="0"/>
          </a:p>
          <a:p>
            <a:pPr marL="432000" indent="-43200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>
                <a:sym typeface="Wingdings"/>
              </a:rPr>
              <a:t></a:t>
            </a:r>
            <a:r>
              <a:rPr lang="de-CH" sz="1600" dirty="0"/>
              <a:t>	Windows Boot Manager (auch Boot-Manager anderer OS werden sich auf dieser Partition befinden)  </a:t>
            </a:r>
            <a:endParaRPr lang="de-CH" sz="1600" dirty="0" smtClean="0"/>
          </a:p>
          <a:p>
            <a:pPr marL="0" indent="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>
                <a:sym typeface="Wingdings"/>
              </a:rPr>
              <a:t> </a:t>
            </a:r>
            <a:r>
              <a:rPr lang="de-CH" sz="1600" dirty="0" smtClean="0">
                <a:sym typeface="Wingdings"/>
              </a:rPr>
              <a:t>	</a:t>
            </a:r>
            <a:r>
              <a:rPr lang="de-CH" sz="1600" dirty="0" smtClean="0"/>
              <a:t>Boot Konfigurations-Daten (BCD)</a:t>
            </a:r>
          </a:p>
        </p:txBody>
      </p:sp>
      <p:pic>
        <p:nvPicPr>
          <p:cNvPr id="4" name="Grafik 3" descr="http://www.thomas-krenn.com/de/wikiDE/images/thumb/5/5a/Windows-uefi-default-partitions.png/500px-Windows-uefi-default-partitions.pn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389" y="2442298"/>
            <a:ext cx="6974517" cy="216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8891356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600" dirty="0" smtClean="0"/>
              <a:t>Windows </a:t>
            </a:r>
            <a:r>
              <a:rPr lang="de-CH" sz="1600" dirty="0"/>
              <a:t>benötigt außerdem mindestens 3 Partitionen auf GPT Datenträgern:</a:t>
            </a:r>
            <a:r>
              <a:rPr lang="de-CH" sz="1800" b="1" dirty="0" smtClean="0"/>
              <a:t/>
            </a:r>
            <a:br>
              <a:rPr lang="de-CH" sz="1800" b="1" dirty="0" smtClean="0"/>
            </a:br>
            <a:endParaRPr lang="de-CH" sz="1800" b="1" dirty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r>
              <a:rPr lang="de-CH" sz="1600" dirty="0" smtClean="0"/>
              <a:t>Die </a:t>
            </a:r>
            <a:r>
              <a:rPr lang="de-CH" sz="1600" dirty="0"/>
              <a:t>bereits erwähnte ESP (UEFI System Partition) </a:t>
            </a:r>
            <a:r>
              <a:rPr lang="de-CH" sz="1600" dirty="0" smtClean="0"/>
              <a:t>mit min.</a:t>
            </a:r>
            <a:br>
              <a:rPr lang="de-CH" sz="1600" dirty="0" smtClean="0"/>
            </a:br>
            <a:r>
              <a:rPr lang="de-CH" sz="1600" dirty="0" smtClean="0"/>
              <a:t>100MB FAT32</a:t>
            </a:r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endParaRPr lang="de-CH" sz="1600" dirty="0" smtClean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r>
              <a:rPr lang="en-US" sz="1600" dirty="0"/>
              <a:t>Microsoft reserved Partition (MSR), </a:t>
            </a:r>
            <a:r>
              <a:rPr lang="en-US" sz="1600" dirty="0" err="1"/>
              <a:t>für</a:t>
            </a:r>
            <a:r>
              <a:rPr lang="en-US" sz="1600" dirty="0"/>
              <a:t> Drive Management </a:t>
            </a:r>
            <a:endParaRPr lang="en-US" sz="1600" dirty="0" smtClean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endParaRPr lang="en-US" sz="1600" dirty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r>
              <a:rPr lang="de-CH" sz="1600" dirty="0"/>
              <a:t>Windows Partition </a:t>
            </a:r>
            <a:endParaRPr lang="de-CH" sz="1600" dirty="0" smtClean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endParaRPr lang="de-CH" sz="1600" dirty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r>
              <a:rPr lang="de-CH" sz="1600" dirty="0"/>
              <a:t>Außerdem, wenn gewünscht, eine Windows RE Tools Partition </a:t>
            </a:r>
            <a:endParaRPr lang="de-CH" sz="1600" dirty="0" smtClean="0"/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endParaRPr lang="de-CH" sz="1600" dirty="0"/>
          </a:p>
          <a:p>
            <a:pPr marL="0" indent="0" defTabSz="432000" eaLnBrk="1" hangingPunct="1">
              <a:spcBef>
                <a:spcPts val="0"/>
              </a:spcBef>
              <a:buNone/>
              <a:defRPr/>
            </a:pPr>
            <a:r>
              <a:rPr lang="de-CH" sz="1600" dirty="0"/>
              <a:t>Die 32-bit Varianten werden gegenwärtig über das </a:t>
            </a:r>
            <a:r>
              <a:rPr lang="de-CH" sz="1600" dirty="0" err="1"/>
              <a:t>Compatibility</a:t>
            </a:r>
            <a:r>
              <a:rPr lang="de-CH" sz="1600" dirty="0"/>
              <a:t> Support Module (CSM) eingerichtet, laufen also auch auf UEFI-Systemen können aber nicht von den UEFI-Neuerungen profitieren. Ob dieser CSM-Modus für sogenannte Legacy Systeme vorhanden ist, ist abhängig von der jeweiligen Firmware. Ein unter CSM gestartetes OS unterscheidet sich dann aber nicht mehr von den traditionellen BIOS Systemen.</a:t>
            </a:r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endParaRPr lang="de-CH" sz="1600" dirty="0" smtClean="0"/>
          </a:p>
        </p:txBody>
      </p:sp>
    </p:spTree>
    <p:extLst>
      <p:ext uri="{BB962C8B-B14F-4D97-AF65-F5344CB8AC3E}">
        <p14:creationId xmlns:p14="http://schemas.microsoft.com/office/powerpoint/2010/main" val="3157169161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 smtClean="0"/>
              <a:t>Die EFI Bootsequenz</a:t>
            </a:r>
            <a:br>
              <a:rPr lang="de-CH" sz="1800" b="1" dirty="0" smtClean="0"/>
            </a:br>
            <a:endParaRPr lang="de-CH" sz="1800" b="1" dirty="0"/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1.	Je nach Hersteller wird zuerst POST (Bios basierend) ausgeführt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2.	Der </a:t>
            </a:r>
            <a:r>
              <a:rPr lang="de-CH" sz="1600" dirty="0"/>
              <a:t>in der Firmware integrierte Bootmanager wird </a:t>
            </a:r>
            <a:r>
              <a:rPr lang="de-CH" sz="1600" dirty="0" smtClean="0"/>
              <a:t>gestartet. (es wird also nicht auf den </a:t>
            </a:r>
            <a:r>
              <a:rPr lang="de-CH" sz="1600" dirty="0" err="1" smtClean="0"/>
              <a:t>Bootcode</a:t>
            </a:r>
            <a:r>
              <a:rPr lang="de-CH" sz="1600" dirty="0" smtClean="0"/>
              <a:t> im MBR zugegriffen)</a:t>
            </a:r>
            <a:br>
              <a:rPr lang="de-CH" sz="1600" dirty="0" smtClean="0"/>
            </a:br>
            <a:r>
              <a:rPr lang="de-CH" sz="1600" dirty="0" smtClean="0"/>
              <a:t>Die Firmware weiss selbst schon wie auf FAT32-Partitionen zugegriffen werden kann und liest die Partitionsdaten aus.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en-US" sz="1600" dirty="0" smtClean="0"/>
              <a:t>3.	</a:t>
            </a:r>
            <a:r>
              <a:rPr lang="en-US" sz="1600" dirty="0" err="1" smtClean="0"/>
              <a:t>Wenn</a:t>
            </a:r>
            <a:r>
              <a:rPr lang="en-US" sz="1600" dirty="0" smtClean="0"/>
              <a:t> die </a:t>
            </a:r>
            <a:r>
              <a:rPr lang="en-US" sz="1600" dirty="0" err="1" smtClean="0"/>
              <a:t>spezielle</a:t>
            </a:r>
            <a:r>
              <a:rPr lang="en-US" sz="1600" dirty="0" smtClean="0"/>
              <a:t> EFI-Partition (ESP, FAT32) </a:t>
            </a:r>
            <a:r>
              <a:rPr lang="en-US" sz="1600" dirty="0" err="1" smtClean="0"/>
              <a:t>mit</a:t>
            </a:r>
            <a:r>
              <a:rPr lang="en-US" sz="1600" dirty="0" smtClean="0"/>
              <a:t> GUID </a:t>
            </a:r>
            <a:r>
              <a:rPr lang="de-DE" sz="1600" dirty="0"/>
              <a:t>C12A7328-F81F-11D2-BA4B-00A0C93EC93B </a:t>
            </a:r>
            <a:r>
              <a:rPr lang="de-DE" sz="1600" dirty="0" smtClean="0"/>
              <a:t>gefunden wird, dann wird der dort gespeicherte EFI-Bootmanager gestartet.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4.	Der </a:t>
            </a:r>
            <a:r>
              <a:rPr lang="de-CH" sz="1600" dirty="0" err="1"/>
              <a:t>Bootmgr</a:t>
            </a:r>
            <a:r>
              <a:rPr lang="de-CH" sz="1600" dirty="0"/>
              <a:t> liest den Inhalt des BCD und stellt das </a:t>
            </a:r>
            <a:r>
              <a:rPr lang="de-CH" sz="1600" dirty="0" err="1"/>
              <a:t>Bootmenu</a:t>
            </a:r>
            <a:r>
              <a:rPr lang="de-CH" sz="1600" dirty="0"/>
              <a:t> dar.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5.	%SYSTEMROOT</a:t>
            </a:r>
            <a:r>
              <a:rPr lang="de-CH" sz="1600" dirty="0"/>
              <a:t>%\system32\</a:t>
            </a:r>
            <a:r>
              <a:rPr lang="de-CH" sz="1600" dirty="0" err="1"/>
              <a:t>WinLoad</a:t>
            </a:r>
            <a:r>
              <a:rPr lang="de-CH" sz="1600" dirty="0"/>
              <a:t> wird gestartet.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6.	</a:t>
            </a:r>
            <a:r>
              <a:rPr lang="de-CH" sz="1600" dirty="0" err="1" smtClean="0"/>
              <a:t>Winload</a:t>
            </a:r>
            <a:r>
              <a:rPr lang="de-CH" sz="1600" dirty="0" smtClean="0"/>
              <a:t> </a:t>
            </a:r>
            <a:r>
              <a:rPr lang="de-CH" sz="1600" dirty="0"/>
              <a:t>startet dann Ntoskrnl.exe und Hal.dll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7.	Die </a:t>
            </a:r>
            <a:r>
              <a:rPr lang="de-CH" sz="1600" dirty="0"/>
              <a:t>Registrierungseinträge werden gelesen / geladen.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8.	Die </a:t>
            </a:r>
            <a:r>
              <a:rPr lang="de-CH" sz="1600" dirty="0"/>
              <a:t>Treiber werden geladen.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9.	Der </a:t>
            </a:r>
            <a:r>
              <a:rPr lang="de-CH" sz="1600" dirty="0"/>
              <a:t>Windows Sitzungsmanager Smss.exe wird gestartet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10.	Smss.exe </a:t>
            </a:r>
            <a:r>
              <a:rPr lang="de-CH" sz="1600" dirty="0"/>
              <a:t>startet nun Wininit.exe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11.	Wininit.exe </a:t>
            </a:r>
            <a:r>
              <a:rPr lang="de-CH" sz="1600" dirty="0"/>
              <a:t>startet dann Lsass.exe (</a:t>
            </a:r>
            <a:r>
              <a:rPr lang="de-CH" sz="1600" dirty="0" err="1"/>
              <a:t>Local</a:t>
            </a:r>
            <a:r>
              <a:rPr lang="de-CH" sz="1600" dirty="0"/>
              <a:t> Security Authority Subsystem) und Services.exe (die </a:t>
            </a:r>
            <a:r>
              <a:rPr lang="de-CH" sz="1600" dirty="0" err="1"/>
              <a:t>Diensteverwaltung</a:t>
            </a:r>
            <a:r>
              <a:rPr lang="de-CH" sz="1600" dirty="0" smtClean="0"/>
              <a:t>)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12.	Der </a:t>
            </a:r>
            <a:r>
              <a:rPr lang="de-CH" sz="1600" dirty="0"/>
              <a:t>Anmeldebildschirm wird angezeigt.</a:t>
            </a:r>
          </a:p>
          <a:p>
            <a:pPr defTabSz="432000" eaLnBrk="1" hangingPunct="1">
              <a:spcBef>
                <a:spcPts val="0"/>
              </a:spcBef>
              <a:buFont typeface="Wingdings"/>
              <a:buChar char="l"/>
              <a:defRPr/>
            </a:pPr>
            <a:endParaRPr 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909131236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smtClean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CH" dirty="0"/>
              <a:t>Begriffserklärung</a:t>
            </a:r>
          </a:p>
          <a:p>
            <a:pPr eaLnBrk="1" hangingPunct="1"/>
            <a:r>
              <a:rPr lang="de-CH" dirty="0" smtClean="0"/>
              <a:t>Partitionsarten MBR versus GPT</a:t>
            </a:r>
            <a:br>
              <a:rPr lang="de-CH" dirty="0" smtClean="0"/>
            </a:br>
            <a:r>
              <a:rPr lang="de-CH" sz="1600" dirty="0" smtClean="0"/>
              <a:t>» Unterschiede zwischen beiden Tabellen</a:t>
            </a:r>
            <a:br>
              <a:rPr lang="de-CH" sz="1600" dirty="0" smtClean="0"/>
            </a:br>
            <a:r>
              <a:rPr lang="de-CH" sz="1600" dirty="0" smtClean="0"/>
              <a:t>» die 2 Terabyte-</a:t>
            </a:r>
            <a:r>
              <a:rPr lang="de-CH" sz="1600" dirty="0" err="1" smtClean="0"/>
              <a:t>Limite</a:t>
            </a:r>
            <a:r>
              <a:rPr lang="de-CH" sz="1600" dirty="0" smtClean="0"/>
              <a:t> bei MBR</a:t>
            </a:r>
          </a:p>
          <a:p>
            <a:pPr eaLnBrk="1" hangingPunct="1"/>
            <a:r>
              <a:rPr lang="de-CH" dirty="0" smtClean="0"/>
              <a:t>Die </a:t>
            </a:r>
            <a:r>
              <a:rPr lang="de-CH" dirty="0"/>
              <a:t>Bootsequenz</a:t>
            </a:r>
          </a:p>
          <a:p>
            <a:pPr eaLnBrk="1" hangingPunct="1"/>
            <a:r>
              <a:rPr lang="de-CH" dirty="0" smtClean="0"/>
              <a:t>Boot </a:t>
            </a:r>
            <a:r>
              <a:rPr lang="de-CH" dirty="0" err="1" smtClean="0"/>
              <a:t>Configuration</a:t>
            </a:r>
            <a:r>
              <a:rPr lang="de-CH" dirty="0" smtClean="0"/>
              <a:t> Data (BCD) im Detail</a:t>
            </a:r>
            <a:br>
              <a:rPr lang="de-CH" dirty="0" smtClean="0"/>
            </a:br>
            <a:r>
              <a:rPr lang="de-CH" sz="1600" dirty="0" smtClean="0"/>
              <a:t>» der Bootmanager</a:t>
            </a:r>
            <a:br>
              <a:rPr lang="de-CH" sz="1600" dirty="0" smtClean="0"/>
            </a:br>
            <a:r>
              <a:rPr lang="de-CH" sz="1600" dirty="0" smtClean="0"/>
              <a:t>» BCD-Tools (</a:t>
            </a:r>
            <a:r>
              <a:rPr lang="de-CH" sz="1600" dirty="0" err="1" smtClean="0"/>
              <a:t>EasyBCD</a:t>
            </a:r>
            <a:r>
              <a:rPr lang="de-CH" sz="1600" dirty="0" smtClean="0"/>
              <a:t>, </a:t>
            </a:r>
            <a:r>
              <a:rPr lang="de-CH" sz="1600" dirty="0" err="1" smtClean="0"/>
              <a:t>VirtualBCD</a:t>
            </a:r>
            <a:r>
              <a:rPr lang="de-CH" sz="1600" dirty="0" smtClean="0"/>
              <a:t>, </a:t>
            </a:r>
            <a:r>
              <a:rPr lang="de-CH" sz="1600" dirty="0" err="1" smtClean="0"/>
              <a:t>BCDEdit</a:t>
            </a:r>
            <a:r>
              <a:rPr lang="de-CH" sz="1600" dirty="0" smtClean="0"/>
              <a:t>)</a:t>
            </a:r>
            <a:br>
              <a:rPr lang="de-CH" sz="1600" dirty="0" smtClean="0"/>
            </a:br>
            <a:r>
              <a:rPr lang="de-CH" sz="1600" dirty="0" smtClean="0"/>
              <a:t>» Beispiel mit USB Multiboot-Stick</a:t>
            </a:r>
          </a:p>
          <a:p>
            <a:pPr eaLnBrk="1" hangingPunct="1"/>
            <a:r>
              <a:rPr lang="de-CH" dirty="0" smtClean="0"/>
              <a:t>Fragen?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 smtClean="0"/>
              <a:t>BCD Tools:</a:t>
            </a:r>
            <a:br>
              <a:rPr lang="de-CH" sz="1800" b="1" dirty="0" smtClean="0"/>
            </a:br>
            <a:endParaRPr lang="de-CH" sz="1800" b="1" dirty="0"/>
          </a:p>
          <a:p>
            <a:pPr marL="360000" indent="-360000" defTabSz="432000" eaLnBrk="1" hangingPunct="1">
              <a:spcBef>
                <a:spcPts val="0"/>
              </a:spcBef>
              <a:buAutoNum type="arabicPeriod"/>
              <a:tabLst>
                <a:tab pos="360000" algn="l"/>
              </a:tabLst>
              <a:defRPr/>
            </a:pPr>
            <a:r>
              <a:rPr lang="de-CH" sz="1600" dirty="0" err="1" smtClean="0"/>
              <a:t>BCDEdit</a:t>
            </a:r>
            <a:r>
              <a:rPr lang="de-CH" sz="1600" dirty="0" smtClean="0"/>
              <a:t> von Windows, DOS-basiertes CLI-tool, knochenhart zum verstehen und äusserst aufwändig</a:t>
            </a:r>
          </a:p>
          <a:p>
            <a:pPr marL="360000" indent="-36000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CH" sz="1600" dirty="0" smtClean="0"/>
              <a:t>2.	</a:t>
            </a:r>
            <a:r>
              <a:rPr lang="de-CH" sz="1600" dirty="0" err="1" smtClean="0"/>
              <a:t>VisualBCD</a:t>
            </a:r>
            <a:r>
              <a:rPr lang="de-CH" sz="1600" dirty="0" smtClean="0"/>
              <a:t>, ein Tool mit grafischer Benutzeroberfläche, Freeware</a:t>
            </a:r>
          </a:p>
          <a:p>
            <a:pPr marL="360000" indent="-360000" defTabSz="432000" eaLnBrk="1" hangingPunct="1">
              <a:spcBef>
                <a:spcPts val="0"/>
              </a:spcBef>
              <a:buAutoNum type="arabicPeriod" startAt="3"/>
              <a:tabLst>
                <a:tab pos="360000" algn="l"/>
              </a:tabLst>
              <a:defRPr/>
            </a:pPr>
            <a:r>
              <a:rPr lang="en-US" sz="1600" dirty="0" err="1" smtClean="0"/>
              <a:t>EasyBCD</a:t>
            </a:r>
            <a:r>
              <a:rPr lang="en-US" sz="1600" dirty="0" smtClean="0"/>
              <a:t>, </a:t>
            </a:r>
            <a:r>
              <a:rPr lang="en-US" sz="1600" dirty="0" err="1" smtClean="0"/>
              <a:t>ebenfalls</a:t>
            </a:r>
            <a:r>
              <a:rPr lang="en-US" sz="1600" dirty="0" smtClean="0"/>
              <a:t> </a:t>
            </a:r>
            <a:r>
              <a:rPr lang="en-US" sz="1600" dirty="0" err="1" smtClean="0"/>
              <a:t>ein</a:t>
            </a:r>
            <a:r>
              <a:rPr lang="en-US" sz="1600" dirty="0" smtClean="0"/>
              <a:t> Tool </a:t>
            </a:r>
            <a:r>
              <a:rPr lang="en-US" sz="1600" dirty="0" err="1" smtClean="0"/>
              <a:t>mit</a:t>
            </a:r>
            <a:r>
              <a:rPr lang="en-US" sz="1600" dirty="0" smtClean="0"/>
              <a:t> </a:t>
            </a:r>
            <a:r>
              <a:rPr lang="en-US" sz="1600" dirty="0" err="1" smtClean="0"/>
              <a:t>grafischer</a:t>
            </a:r>
            <a:r>
              <a:rPr lang="en-US" sz="1600" dirty="0" smtClean="0"/>
              <a:t> </a:t>
            </a:r>
            <a:r>
              <a:rPr lang="en-US" sz="1600" dirty="0" err="1" smtClean="0"/>
              <a:t>Oberfläche</a:t>
            </a:r>
            <a:r>
              <a:rPr lang="en-US" sz="1600" dirty="0" smtClean="0"/>
              <a:t>, Freeware</a:t>
            </a:r>
          </a:p>
          <a:p>
            <a:pPr marL="360000" indent="-360000" defTabSz="432000" eaLnBrk="1" hangingPunct="1">
              <a:spcBef>
                <a:spcPts val="0"/>
              </a:spcBef>
              <a:buAutoNum type="arabicPeriod" startAt="3"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519225730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 err="1" smtClean="0"/>
              <a:t>MaSi’s</a:t>
            </a:r>
            <a:r>
              <a:rPr lang="de-CH" sz="1800" b="1" dirty="0" smtClean="0"/>
              <a:t> Kiste</a:t>
            </a:r>
            <a:br>
              <a:rPr lang="de-CH" sz="1800" b="1" dirty="0" smtClean="0"/>
            </a:br>
            <a:endParaRPr lang="de-CH" sz="1800" b="1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1047750"/>
            <a:ext cx="6082691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01706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 smtClean="0"/>
              <a:t/>
            </a:r>
            <a:br>
              <a:rPr lang="de-CH" sz="1800" b="1" dirty="0" smtClean="0"/>
            </a:br>
            <a:endParaRPr lang="de-CH" sz="1800" b="1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931863"/>
            <a:ext cx="7951201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794626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2988" y="949325"/>
            <a:ext cx="7643812" cy="5638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de-CH" sz="1800" b="1" dirty="0" smtClean="0"/>
              <a:t/>
            </a:r>
            <a:br>
              <a:rPr lang="de-CH" sz="1800" b="1" dirty="0" smtClean="0"/>
            </a:b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en-US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/>
          </a:p>
          <a:p>
            <a:pPr marL="0" indent="0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endParaRPr lang="de-DE" sz="1600" dirty="0" smtClean="0"/>
          </a:p>
          <a:p>
            <a:pPr marL="0" indent="0" algn="ctr" defTabSz="432000" eaLnBrk="1" hangingPunct="1">
              <a:spcBef>
                <a:spcPts val="0"/>
              </a:spcBef>
              <a:buNone/>
              <a:tabLst>
                <a:tab pos="360000" algn="l"/>
              </a:tabLst>
              <a:defRPr/>
            </a:pPr>
            <a:r>
              <a:rPr lang="de-DE" sz="4400" b="1" dirty="0" smtClean="0"/>
              <a:t>BCD Live Demo</a:t>
            </a:r>
          </a:p>
        </p:txBody>
      </p:sp>
    </p:spTree>
    <p:extLst>
      <p:ext uri="{BB962C8B-B14F-4D97-AF65-F5344CB8AC3E}">
        <p14:creationId xmlns:p14="http://schemas.microsoft.com/office/powerpoint/2010/main" val="1688807531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repeatCount="indefinite" fill="hold" grpId="0" nodeType="click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Fragen</a:t>
            </a:r>
          </a:p>
        </p:txBody>
      </p:sp>
      <p:pic>
        <p:nvPicPr>
          <p:cNvPr id="37890" name="Picture 2" descr="D:\0-Inet\___Bilder\internet\Fragezeichen lustig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79850" y="2557463"/>
            <a:ext cx="1844675" cy="1963737"/>
          </a:xfrm>
          <a:noFill/>
        </p:spPr>
      </p:pic>
      <p:sp>
        <p:nvSpPr>
          <p:cNvPr id="34820" name="Text Box 13"/>
          <p:cNvSpPr txBox="1">
            <a:spLocks noChangeArrowheads="1"/>
          </p:cNvSpPr>
          <p:nvPr/>
        </p:nvSpPr>
        <p:spPr bwMode="auto">
          <a:xfrm>
            <a:off x="1131888" y="6245224"/>
            <a:ext cx="427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CH" sz="1200" dirty="0">
                <a:solidFill>
                  <a:srgbClr val="FF0000"/>
                </a:solidFill>
              </a:rPr>
              <a:t>Wer Schreib- oder sonstige Fehler findet darf die behalten</a:t>
            </a:r>
          </a:p>
          <a:p>
            <a:pPr eaLnBrk="1" hangingPunct="1"/>
            <a:r>
              <a:rPr lang="de-CH" sz="1200" dirty="0">
                <a:solidFill>
                  <a:srgbClr val="FF0000"/>
                </a:solidFill>
              </a:rPr>
              <a:t>© 22.06.2013 / ms</a:t>
            </a:r>
            <a:endParaRPr lang="de-DE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Begriffe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eaLnBrk="1" hangingPunct="1"/>
            <a:r>
              <a:rPr lang="de-DE" sz="1800" b="1" dirty="0"/>
              <a:t>EFI / </a:t>
            </a:r>
            <a:r>
              <a:rPr lang="de-DE" sz="1800" b="1" dirty="0" err="1"/>
              <a:t>u</a:t>
            </a:r>
            <a:r>
              <a:rPr lang="de-DE" sz="1800" b="1" dirty="0" err="1" smtClean="0"/>
              <a:t>EFI</a:t>
            </a:r>
            <a:r>
              <a:rPr lang="de-DE" sz="1800" b="1" dirty="0" smtClean="0"/>
              <a:t> Unified </a:t>
            </a:r>
            <a:r>
              <a:rPr lang="de-DE" sz="1800" b="1" dirty="0"/>
              <a:t>Extensible Firmware </a:t>
            </a:r>
            <a:r>
              <a:rPr lang="de-DE" sz="1800" b="1" dirty="0" smtClean="0"/>
              <a:t>Interface</a:t>
            </a:r>
            <a:r>
              <a:rPr lang="de-CH" sz="2000" dirty="0"/>
              <a:t/>
            </a:r>
            <a:br>
              <a:rPr lang="de-CH" sz="2000" dirty="0"/>
            </a:br>
            <a:r>
              <a:rPr lang="de-CH" sz="1600" dirty="0"/>
              <a:t>Beschreibt die zentrale Schnittstelle zwischen der Firmware, den einzelnen Komponenten eines Rechners und dem Betriebssystem. Es sitzt logisch gesehen unterhalb des Betriebssystems und stellt den Nachfolger des PC-BIOS dar, aber mit Fokus auf 64-Bit-Systeme. </a:t>
            </a:r>
            <a:r>
              <a:rPr lang="de-CH" sz="1600" dirty="0" smtClean="0"/>
              <a:t/>
            </a:r>
            <a:br>
              <a:rPr lang="de-CH" sz="1600" dirty="0" smtClean="0"/>
            </a:br>
            <a:r>
              <a:rPr lang="de-CH" sz="1600" dirty="0" err="1" smtClean="0"/>
              <a:t>uEFI</a:t>
            </a:r>
            <a:r>
              <a:rPr lang="de-CH" sz="1600" dirty="0" smtClean="0"/>
              <a:t> ist eigentlich nur EFI in der Version 2.0, aktuell ist v2.3</a:t>
            </a:r>
          </a:p>
          <a:p>
            <a:pPr eaLnBrk="1" hangingPunct="1"/>
            <a:endParaRPr lang="de-CH" sz="1600" dirty="0" smtClean="0"/>
          </a:p>
          <a:p>
            <a:r>
              <a:rPr lang="de-DE" sz="1800" b="1" dirty="0" err="1"/>
              <a:t>Secureboot</a:t>
            </a:r>
            <a:endParaRPr lang="de-CH" sz="1800" b="1" dirty="0"/>
          </a:p>
          <a:p>
            <a:pPr marL="342000" indent="0">
              <a:buNone/>
            </a:pPr>
            <a:r>
              <a:rPr lang="de-CH" sz="1600" dirty="0"/>
              <a:t>Ein Bestandteil aktueller UEFI-Versionen ist Secure Boot, das das Booten auf vorher signierte </a:t>
            </a:r>
            <a:r>
              <a:rPr lang="de-CH" sz="1600" dirty="0" err="1"/>
              <a:t>Bootloader</a:t>
            </a:r>
            <a:r>
              <a:rPr lang="de-CH" sz="1600" dirty="0"/>
              <a:t> beschränkt und so Schadsoftware oder andere vom Hersteller unerwünschte Programme am Starten hindert.</a:t>
            </a:r>
          </a:p>
          <a:p>
            <a:pPr eaLnBrk="1" hangingPunct="1"/>
            <a:endParaRPr lang="de-CH" sz="1600" dirty="0" smtClean="0"/>
          </a:p>
          <a:p>
            <a:pPr eaLnBrk="1" hangingPunct="1"/>
            <a:endParaRPr lang="de-CH" dirty="0" smtClean="0"/>
          </a:p>
          <a:p>
            <a:pPr eaLnBrk="1" hangingPunct="1"/>
            <a:endParaRPr lang="de-CH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Begriffe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eaLnBrk="1" hangingPunct="1"/>
            <a:r>
              <a:rPr lang="de-DE" sz="1800" b="1" dirty="0"/>
              <a:t>BCD Boot </a:t>
            </a:r>
            <a:r>
              <a:rPr lang="de-DE" sz="1800" b="1" dirty="0" err="1"/>
              <a:t>Configuration</a:t>
            </a:r>
            <a:r>
              <a:rPr lang="de-DE" sz="1800" b="1" dirty="0"/>
              <a:t> Data</a:t>
            </a:r>
            <a:r>
              <a:rPr lang="de-CH" sz="2000" dirty="0"/>
              <a:t/>
            </a:r>
            <a:br>
              <a:rPr lang="de-CH" sz="2000" dirty="0"/>
            </a:br>
            <a:r>
              <a:rPr lang="de-CH" sz="1600" dirty="0"/>
              <a:t>ist eine Firmware-unabhängige Datenbank für Konfigurationsdaten, die während des Bootens benötigt wird. Sie ersetzt die Datei </a:t>
            </a:r>
            <a:r>
              <a:rPr lang="de-CH" sz="1600" dirty="0" smtClean="0"/>
              <a:t>boot.ini, </a:t>
            </a:r>
            <a:r>
              <a:rPr lang="de-CH" sz="1600" dirty="0"/>
              <a:t>die vom NT-</a:t>
            </a:r>
            <a:r>
              <a:rPr lang="de-CH" sz="1600" dirty="0" err="1"/>
              <a:t>Loader</a:t>
            </a:r>
            <a:r>
              <a:rPr lang="de-CH" sz="1600" dirty="0"/>
              <a:t> benutzt wurde. Sie wird </a:t>
            </a:r>
            <a:r>
              <a:rPr lang="de-CH" sz="1600" dirty="0" smtClean="0"/>
              <a:t>vom </a:t>
            </a:r>
            <a:r>
              <a:rPr lang="de-CH" sz="1600" dirty="0"/>
              <a:t>neuem Windows Bootmanager ab Vista benutzt. Boot </a:t>
            </a:r>
            <a:r>
              <a:rPr lang="de-CH" sz="1600" dirty="0" err="1"/>
              <a:t>Configuration</a:t>
            </a:r>
            <a:r>
              <a:rPr lang="de-CH" sz="1600" dirty="0"/>
              <a:t> Data wird in einer Datendatei gespeichert (im selben Format wie die Hauptschlüssel der Windows-Registrierungsdatenbank). Die Datendatei befindet sich entweder auf der EFI System-Partition (auf Maschinen, die Extensible Firmware Interface Firmware benutzen) oder </a:t>
            </a:r>
            <a:r>
              <a:rPr lang="de-CH" sz="1600" dirty="0" smtClean="0"/>
              <a:t>auf Bios-Maschinen in </a:t>
            </a:r>
            <a:r>
              <a:rPr lang="de-CH" sz="1600" dirty="0"/>
              <a:t>\Boot\</a:t>
            </a:r>
            <a:r>
              <a:rPr lang="de-CH" sz="1600" dirty="0" err="1"/>
              <a:t>Bcd</a:t>
            </a:r>
            <a:r>
              <a:rPr lang="de-CH" sz="1600" dirty="0"/>
              <a:t> auf der </a:t>
            </a:r>
            <a:r>
              <a:rPr lang="de-CH" sz="1600" dirty="0" smtClean="0"/>
              <a:t>Systempartition</a:t>
            </a:r>
          </a:p>
          <a:p>
            <a:pPr eaLnBrk="1" hangingPunct="1"/>
            <a:endParaRPr lang="de-CH" sz="1600" dirty="0" smtClean="0"/>
          </a:p>
          <a:p>
            <a:r>
              <a:rPr lang="de-CH" sz="1800" b="1" dirty="0"/>
              <a:t>Bitlocker</a:t>
            </a:r>
          </a:p>
          <a:p>
            <a:pPr marL="342000" indent="0">
              <a:buNone/>
            </a:pPr>
            <a:r>
              <a:rPr lang="de-CH" sz="1600" dirty="0"/>
              <a:t>Software zum Verschlüsseln der Partitionen</a:t>
            </a:r>
          </a:p>
          <a:p>
            <a:pPr eaLnBrk="1" hangingPunct="1"/>
            <a:endParaRPr lang="de-CH" sz="1600" dirty="0" smtClean="0"/>
          </a:p>
          <a:p>
            <a:pPr marL="0" indent="0" eaLnBrk="1" hangingPunct="1">
              <a:buNone/>
            </a:pP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299756800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Begriffe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eaLnBrk="1" hangingPunct="1"/>
            <a:r>
              <a:rPr lang="de-DE" sz="1800" b="1" dirty="0"/>
              <a:t>Bootsektor – ein </a:t>
            </a:r>
            <a:r>
              <a:rPr lang="de-DE" sz="1800" b="1" dirty="0" err="1"/>
              <a:t>Ueberbegriff</a:t>
            </a:r>
            <a:r>
              <a:rPr lang="de-DE" sz="1800" b="1" dirty="0"/>
              <a:t> für </a:t>
            </a:r>
            <a:r>
              <a:rPr lang="de-DE" sz="1800" b="1" dirty="0" smtClean="0"/>
              <a:t>MBR</a:t>
            </a:r>
            <a:r>
              <a:rPr lang="de-CH" sz="2000" dirty="0" smtClean="0"/>
              <a:t/>
            </a:r>
            <a:br>
              <a:rPr lang="de-CH" sz="2000" dirty="0" smtClean="0"/>
            </a:br>
            <a:r>
              <a:rPr lang="de-CH" sz="1600" dirty="0"/>
              <a:t>Ein Bootsektor ist normalerweise der erste Sektor eines startfähigen Mediums. Er enthält </a:t>
            </a:r>
            <a:r>
              <a:rPr lang="de-CH" sz="1600" dirty="0" smtClean="0"/>
              <a:t>ein </a:t>
            </a:r>
            <a:r>
              <a:rPr lang="de-CH" sz="1600" dirty="0"/>
              <a:t>Programm, welches zum Starten eines Betriebssystems notwendig </a:t>
            </a:r>
            <a:r>
              <a:rPr lang="de-CH" sz="1600" dirty="0" smtClean="0"/>
              <a:t>ist.</a:t>
            </a:r>
            <a:br>
              <a:rPr lang="de-CH" sz="1600" dirty="0" smtClean="0"/>
            </a:br>
            <a:r>
              <a:rPr lang="de-CH" sz="1600" dirty="0" smtClean="0"/>
              <a:t>Aufgrund </a:t>
            </a:r>
            <a:r>
              <a:rPr lang="de-CH" sz="1600" dirty="0"/>
              <a:t>der schnellen Weiterentwicklung im Bereich der Betriebssysteme stieß dieses Prinzip jedoch schnell an seine Grenzen. Dieses Prinzip wurde durch  </a:t>
            </a:r>
            <a:r>
              <a:rPr lang="de-CH" sz="1600" dirty="0" err="1"/>
              <a:t>Chainloader</a:t>
            </a:r>
            <a:r>
              <a:rPr lang="de-CH" sz="1600" dirty="0"/>
              <a:t> erweitert um neue Funktionen zu integrieren</a:t>
            </a:r>
            <a:r>
              <a:rPr lang="de-CH" sz="1600" dirty="0" smtClean="0"/>
              <a:t>.</a:t>
            </a:r>
            <a:br>
              <a:rPr lang="de-CH" sz="1600" dirty="0" smtClean="0"/>
            </a:br>
            <a:r>
              <a:rPr lang="de-CH" sz="1600" dirty="0" smtClean="0"/>
              <a:t>Auf </a:t>
            </a:r>
            <a:r>
              <a:rPr lang="de-CH" sz="1600" dirty="0"/>
              <a:t>fast allen </a:t>
            </a:r>
            <a:r>
              <a:rPr lang="de-CH" sz="1600" dirty="0" smtClean="0"/>
              <a:t>Speichermedien</a:t>
            </a:r>
            <a:r>
              <a:rPr lang="de-CH" sz="1600" dirty="0"/>
              <a:t>, die PC- bzw. Windows-kompatibel sind, befindet sich ein </a:t>
            </a:r>
            <a:r>
              <a:rPr lang="de-CH" sz="1600" dirty="0" smtClean="0"/>
              <a:t>Master </a:t>
            </a:r>
            <a:r>
              <a:rPr lang="de-CH" sz="1600" dirty="0"/>
              <a:t>Boot </a:t>
            </a:r>
            <a:r>
              <a:rPr lang="de-CH" sz="1600" dirty="0" err="1" smtClean="0"/>
              <a:t>Record</a:t>
            </a:r>
            <a:r>
              <a:rPr lang="de-CH" sz="1600" dirty="0" smtClean="0"/>
              <a:t> </a:t>
            </a:r>
            <a:r>
              <a:rPr lang="de-CH" sz="1600" dirty="0"/>
              <a:t>(MBR) im Bootsektor. Die darin enthaltene Partitionstabelle wird von allen gängigen Betriebssystemen unterstützt, was einen Zugriff auf die einzelnen Partitionen ermöglicht</a:t>
            </a:r>
            <a:r>
              <a:rPr lang="de-CH" sz="1600" dirty="0" smtClean="0"/>
              <a:t>.</a:t>
            </a:r>
            <a:br>
              <a:rPr lang="de-CH" sz="1600" dirty="0" smtClean="0"/>
            </a:br>
            <a:r>
              <a:rPr lang="de-CH" sz="1600" dirty="0" smtClean="0"/>
              <a:t>Seit </a:t>
            </a:r>
            <a:r>
              <a:rPr lang="de-CH" sz="1600" dirty="0"/>
              <a:t>der Ablösung des BIOS durch UEFI wird der Bootsektor </a:t>
            </a:r>
            <a:r>
              <a:rPr lang="de-CH" sz="1600" dirty="0" smtClean="0"/>
              <a:t>nicht </a:t>
            </a:r>
            <a:r>
              <a:rPr lang="de-CH" sz="1600" dirty="0"/>
              <a:t>mehr direkt zum Starten des Betriebssystems genutzt, obwohl er aus Gründen der Kompatibilität auch heute noch eine Partitionstabelle inklusive Startprogramm (</a:t>
            </a:r>
            <a:r>
              <a:rPr lang="de-CH" sz="1600" dirty="0" err="1"/>
              <a:t>protective</a:t>
            </a:r>
            <a:r>
              <a:rPr lang="de-CH" sz="1600" dirty="0"/>
              <a:t> MBR) </a:t>
            </a:r>
            <a:r>
              <a:rPr lang="de-CH" sz="1600" dirty="0" smtClean="0"/>
              <a:t>enthält.</a:t>
            </a: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139771655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Begriffe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73888" y="1499670"/>
            <a:ext cx="7527851" cy="4677845"/>
          </a:xfrm>
        </p:spPr>
        <p:txBody>
          <a:bodyPr/>
          <a:lstStyle/>
          <a:p>
            <a:pPr eaLnBrk="1" hangingPunct="1"/>
            <a:r>
              <a:rPr lang="de-DE" sz="1800" b="1" dirty="0" err="1" smtClean="0"/>
              <a:t>Bootloader</a:t>
            </a:r>
            <a:r>
              <a:rPr lang="de-CH" sz="2000" dirty="0"/>
              <a:t/>
            </a:r>
            <a:br>
              <a:rPr lang="de-CH" sz="2000" dirty="0"/>
            </a:br>
            <a:r>
              <a:rPr lang="de-CH" sz="1600" dirty="0"/>
              <a:t>Der </a:t>
            </a:r>
            <a:r>
              <a:rPr lang="de-CH" sz="1600" dirty="0" err="1"/>
              <a:t>Bootloader</a:t>
            </a:r>
            <a:r>
              <a:rPr lang="de-CH" sz="1600" dirty="0"/>
              <a:t> des Master Boot </a:t>
            </a:r>
            <a:r>
              <a:rPr lang="de-CH" sz="1600" dirty="0" err="1"/>
              <a:t>Record</a:t>
            </a:r>
            <a:r>
              <a:rPr lang="de-CH" sz="1600" dirty="0"/>
              <a:t> ist ein kleines Programm, das vom BIOS aufgerufen wird. Dieses lädt den </a:t>
            </a:r>
            <a:r>
              <a:rPr lang="de-CH" sz="1600" dirty="0" err="1"/>
              <a:t>Bootloader</a:t>
            </a:r>
            <a:r>
              <a:rPr lang="de-CH" sz="1600" dirty="0"/>
              <a:t> immer im 8086-kompatiblen 16-Bit-Modus Real Mode. Im Normalfall sucht dieser in der Partitionstabelle nach „sichtbaren“ und „aktiven“ Partitionen, lädt den Bootsektor der ersten aktiven Partition und führt diesen aus. Dadurch wird dann im </a:t>
            </a:r>
            <a:r>
              <a:rPr lang="de-CH" sz="1600" dirty="0" err="1"/>
              <a:t>Chainloading</a:t>
            </a:r>
            <a:r>
              <a:rPr lang="de-CH" sz="1600" dirty="0"/>
              <a:t>-Verfahren das eigentliche Betriebssystem geladen</a:t>
            </a:r>
            <a:endParaRPr lang="de-CH" sz="1600" dirty="0" smtClean="0"/>
          </a:p>
          <a:p>
            <a:pPr eaLnBrk="1" hangingPunct="1"/>
            <a:endParaRPr lang="de-CH" sz="1600" dirty="0" smtClean="0"/>
          </a:p>
          <a:p>
            <a:r>
              <a:rPr lang="de-DE" sz="1800" b="1" dirty="0" smtClean="0"/>
              <a:t>Chain-</a:t>
            </a:r>
            <a:r>
              <a:rPr lang="de-DE" sz="1800" b="1" dirty="0" err="1" smtClean="0"/>
              <a:t>Loader</a:t>
            </a:r>
            <a:r>
              <a:rPr lang="de-DE" sz="1800" b="1" dirty="0" smtClean="0"/>
              <a:t> 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CH" sz="1600" dirty="0"/>
              <a:t>Es ist auch möglich, dass mehrere </a:t>
            </a:r>
            <a:r>
              <a:rPr lang="de-CH" sz="1600" dirty="0" err="1"/>
              <a:t>Bootloader</a:t>
            </a:r>
            <a:r>
              <a:rPr lang="de-CH" sz="1600" dirty="0"/>
              <a:t> einander aufrufen. Das Aufrufen eines </a:t>
            </a:r>
            <a:r>
              <a:rPr lang="de-CH" sz="1600" dirty="0" err="1"/>
              <a:t>Bootloaders</a:t>
            </a:r>
            <a:r>
              <a:rPr lang="de-CH" sz="1600" dirty="0"/>
              <a:t> einer anderen Partition nennt sich Chain-</a:t>
            </a:r>
            <a:r>
              <a:rPr lang="de-CH" sz="1600" dirty="0" err="1"/>
              <a:t>Loading</a:t>
            </a:r>
            <a:r>
              <a:rPr lang="de-CH" sz="1600" dirty="0"/>
              <a:t>. Hierbei kann zuerst ein </a:t>
            </a:r>
            <a:r>
              <a:rPr lang="de-CH" sz="1600" dirty="0" err="1"/>
              <a:t>Bootloader</a:t>
            </a:r>
            <a:r>
              <a:rPr lang="de-CH" sz="1600" dirty="0"/>
              <a:t> geladen werden, der z. B. ein Boot-Menü zur Betriebssystem-Auswahl darstellt, und anschließend je nach Auswahl in diesem Menu der entsprechende (betriebssystemspezifische) </a:t>
            </a:r>
            <a:r>
              <a:rPr lang="de-CH" sz="1600" dirty="0" err="1"/>
              <a:t>Bootloader</a:t>
            </a:r>
            <a:r>
              <a:rPr lang="de-CH" sz="1600" dirty="0"/>
              <a:t>. So lassen sich mehrere, unterschiedliche Betriebssysteme in einem sogenannten Multi-Boot-System auf einem Rechner nebeneinander betreiben.</a:t>
            </a: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164469654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Begriffe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73888" y="1499670"/>
            <a:ext cx="7527851" cy="4677845"/>
          </a:xfrm>
        </p:spPr>
        <p:txBody>
          <a:bodyPr/>
          <a:lstStyle/>
          <a:p>
            <a:pPr eaLnBrk="1" hangingPunct="1"/>
            <a:r>
              <a:rPr lang="de-DE" sz="1800" b="1" dirty="0" smtClean="0"/>
              <a:t>GUID</a:t>
            </a:r>
            <a:r>
              <a:rPr lang="de-CH" sz="2000" dirty="0"/>
              <a:t/>
            </a:r>
            <a:br>
              <a:rPr lang="de-CH" sz="2000" dirty="0"/>
            </a:br>
            <a:r>
              <a:rPr lang="de-CH" sz="1600" dirty="0"/>
              <a:t>Ein </a:t>
            </a:r>
            <a:r>
              <a:rPr lang="de-CH" sz="1600" dirty="0" err="1"/>
              <a:t>Globally</a:t>
            </a:r>
            <a:r>
              <a:rPr lang="de-CH" sz="1600" dirty="0"/>
              <a:t> Unique Identifier (GUID ist eine global eindeutige Zahl mit 128 Bit (16 Bytes), die in verteilten Computersystemen zum Einsatz kommt. GUID stellt eine Implementierung des </a:t>
            </a:r>
            <a:r>
              <a:rPr lang="de-CH" sz="1600" dirty="0" err="1"/>
              <a:t>Universally</a:t>
            </a:r>
            <a:r>
              <a:rPr lang="de-CH" sz="1600" dirty="0"/>
              <a:t> Unique Identifier-Standards (UUID) </a:t>
            </a:r>
            <a:r>
              <a:rPr lang="de-CH" sz="1600" dirty="0" smtClean="0"/>
              <a:t>dar.</a:t>
            </a:r>
            <a:br>
              <a:rPr lang="de-CH" sz="1600" dirty="0" smtClean="0"/>
            </a:br>
            <a:r>
              <a:rPr lang="de-CH" sz="1600" dirty="0" smtClean="0"/>
              <a:t>GUIDs </a:t>
            </a:r>
            <a:r>
              <a:rPr lang="de-CH" sz="1600" dirty="0"/>
              <a:t>werden üblicherweise im </a:t>
            </a:r>
            <a:r>
              <a:rPr lang="de-CH" sz="1600" dirty="0" smtClean="0"/>
              <a:t>Hex-Format dargestellt. </a:t>
            </a:r>
            <a:br>
              <a:rPr lang="de-CH" sz="1600" dirty="0" smtClean="0"/>
            </a:br>
            <a:r>
              <a:rPr lang="de-CH" sz="1600" dirty="0" err="1" smtClean="0"/>
              <a:t>zB</a:t>
            </a:r>
            <a:r>
              <a:rPr lang="de-CH" sz="1600" dirty="0" smtClean="0"/>
              <a:t>. 936DA01F-9ABD-4D9D-80C7-02AF85C822A8 </a:t>
            </a:r>
            <a:r>
              <a:rPr lang="de-CH" sz="1600" dirty="0"/>
              <a:t>(32-Zeichen).</a:t>
            </a:r>
          </a:p>
          <a:p>
            <a:pPr eaLnBrk="1" hangingPunct="1"/>
            <a:endParaRPr lang="de-CH" sz="1600" dirty="0" smtClean="0"/>
          </a:p>
          <a:p>
            <a:r>
              <a:rPr lang="de-DE" sz="1800" b="1" dirty="0" smtClean="0"/>
              <a:t>GPT (GUID Partition Table)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CH" sz="1600" dirty="0"/>
              <a:t>GUID Partition Table (GPT) ist ein neuer Standard für das Format von Partitionstabellen auf Speichermedien. Die Spezifikation ist Teil des UEFI-Standards welche zunehmend das BIOS auch in PCs ersetzt. GPT ist dabei der Nachfolger der Master-Boot-</a:t>
            </a:r>
            <a:r>
              <a:rPr lang="de-CH" sz="1600" dirty="0" err="1"/>
              <a:t>Record</a:t>
            </a:r>
            <a:r>
              <a:rPr lang="de-CH" sz="1600" dirty="0"/>
              <a:t> (MBR)-Partitionstabellen. GUID-Partitionstabellen können nur unter Einschränkungen auch </a:t>
            </a:r>
            <a:r>
              <a:rPr lang="de-CH" sz="1600" dirty="0" smtClean="0"/>
              <a:t>mit </a:t>
            </a:r>
            <a:r>
              <a:rPr lang="de-CH" sz="1600" dirty="0"/>
              <a:t>BIOS-Versionen verwendet werden.</a:t>
            </a: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293861073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>
          <a:xfrm>
            <a:off x="1009052" y="964462"/>
            <a:ext cx="7643812" cy="704850"/>
          </a:xfrm>
        </p:spPr>
        <p:txBody>
          <a:bodyPr/>
          <a:lstStyle/>
          <a:p>
            <a:pPr eaLnBrk="1" hangingPunct="1"/>
            <a:r>
              <a:rPr lang="de-CH" dirty="0" smtClean="0"/>
              <a:t>MBR </a:t>
            </a:r>
            <a:br>
              <a:rPr lang="de-CH" dirty="0" smtClean="0"/>
            </a:br>
            <a:r>
              <a:rPr lang="de-CH" dirty="0" smtClean="0"/>
              <a:t>im Detail </a:t>
            </a:r>
          </a:p>
        </p:txBody>
      </p:sp>
      <p:pic>
        <p:nvPicPr>
          <p:cNvPr id="4" name="Grafik 3" descr="Cc976786.FNCB_02(en-us,TechNet.10)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415" y="964462"/>
            <a:ext cx="4716780" cy="5524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74477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>
          <a:xfrm>
            <a:off x="1009052" y="964462"/>
            <a:ext cx="7643812" cy="704850"/>
          </a:xfrm>
        </p:spPr>
        <p:txBody>
          <a:bodyPr/>
          <a:lstStyle/>
          <a:p>
            <a:pPr eaLnBrk="1" hangingPunct="1"/>
            <a:r>
              <a:rPr lang="de-CH" dirty="0" smtClean="0"/>
              <a:t>1. Sektor</a:t>
            </a:r>
          </a:p>
        </p:txBody>
      </p:sp>
      <p:pic>
        <p:nvPicPr>
          <p:cNvPr id="5" name="Grafik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96558" y="1194264"/>
            <a:ext cx="5164670" cy="363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1441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437</Words>
  <Application>Microsoft Office PowerPoint</Application>
  <PresentationFormat>Bildschirmpräsentation (4:3)</PresentationFormat>
  <Paragraphs>160</Paragraphs>
  <Slides>24</Slides>
  <Notes>13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25" baseType="lpstr">
      <vt:lpstr>Standarddesign</vt:lpstr>
      <vt:lpstr>PowerPoint-Präsentation</vt:lpstr>
      <vt:lpstr>Agenda</vt:lpstr>
      <vt:lpstr>Begriffe </vt:lpstr>
      <vt:lpstr>Begriffe </vt:lpstr>
      <vt:lpstr>Begriffe </vt:lpstr>
      <vt:lpstr>Begriffe </vt:lpstr>
      <vt:lpstr>Begriffe </vt:lpstr>
      <vt:lpstr>MBR  im Detail </vt:lpstr>
      <vt:lpstr>1. Sektor</vt:lpstr>
      <vt:lpstr>Extended  Partition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Fragen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 UG Bodensee 25. Juli 2005</dc:title>
  <dc:creator>Thomas Siegenthaler</dc:creator>
  <cp:lastModifiedBy>ms</cp:lastModifiedBy>
  <cp:revision>164</cp:revision>
  <dcterms:created xsi:type="dcterms:W3CDTF">2005-07-25T11:35:48Z</dcterms:created>
  <dcterms:modified xsi:type="dcterms:W3CDTF">2013-08-24T07:47:08Z</dcterms:modified>
</cp:coreProperties>
</file>